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59" r:id="rId15"/>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80" autoAdjust="0"/>
  </p:normalViewPr>
  <p:slideViewPr>
    <p:cSldViewPr>
      <p:cViewPr varScale="1">
        <p:scale>
          <a:sx n="63" d="100"/>
          <a:sy n="63" d="100"/>
        </p:scale>
        <p:origin x="-13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5088741E-3BE3-45C2-99B2-617694AEB3FA}" type="datetimeFigureOut">
              <a:rPr lang="en-US" smtClean="0"/>
              <a:pPr/>
              <a:t>11/10/2010</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963A6929-928A-449A-947A-0305CB1B7766}"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D3337BA9-2279-4881-A1A6-CE1504EBF3FA}" type="datetimeFigureOut">
              <a:rPr lang="en-US" smtClean="0"/>
              <a:pPr/>
              <a:t>11/10/2010</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82D71C37-9A8E-41A9-B593-881B4ED26C0E}"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D71C37-9A8E-41A9-B593-881B4ED26C0E}"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55EFB4-7F66-4CC5-967D-E9069B77C53E}" type="datetime1">
              <a:rPr lang="en-US" smtClean="0"/>
              <a:pPr/>
              <a:t>11/10/2010</a:t>
            </a:fld>
            <a:endParaRPr lang="en-US"/>
          </a:p>
        </p:txBody>
      </p:sp>
      <p:sp>
        <p:nvSpPr>
          <p:cNvPr id="5" name="Footer Placeholder 4"/>
          <p:cNvSpPr>
            <a:spLocks noGrp="1"/>
          </p:cNvSpPr>
          <p:nvPr>
            <p:ph type="ftr" sz="quarter" idx="11"/>
          </p:nvPr>
        </p:nvSpPr>
        <p:spPr/>
        <p:txBody>
          <a:bodyPr/>
          <a:lstStyle/>
          <a:p>
            <a:r>
              <a:rPr lang="en-US" smtClean="0"/>
              <a:t>Making the Case for eTranscript California</a:t>
            </a:r>
            <a:endParaRPr lang="en-US"/>
          </a:p>
        </p:txBody>
      </p:sp>
      <p:sp>
        <p:nvSpPr>
          <p:cNvPr id="6" name="Slide Number Placeholder 5"/>
          <p:cNvSpPr>
            <a:spLocks noGrp="1"/>
          </p:cNvSpPr>
          <p:nvPr>
            <p:ph type="sldNum" sz="quarter" idx="12"/>
          </p:nvPr>
        </p:nvSpPr>
        <p:spPr/>
        <p:txBody>
          <a:bodyPr/>
          <a:lstStyle/>
          <a:p>
            <a:fld id="{B14C2C2C-6BAF-4F0E-BF32-9985463794C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C852BA-66F7-4DA9-978E-E20513910AA5}" type="datetime1">
              <a:rPr lang="en-US" smtClean="0"/>
              <a:pPr/>
              <a:t>11/10/2010</a:t>
            </a:fld>
            <a:endParaRPr lang="en-US"/>
          </a:p>
        </p:txBody>
      </p:sp>
      <p:sp>
        <p:nvSpPr>
          <p:cNvPr id="5" name="Footer Placeholder 4"/>
          <p:cNvSpPr>
            <a:spLocks noGrp="1"/>
          </p:cNvSpPr>
          <p:nvPr>
            <p:ph type="ftr" sz="quarter" idx="11"/>
          </p:nvPr>
        </p:nvSpPr>
        <p:spPr/>
        <p:txBody>
          <a:bodyPr/>
          <a:lstStyle/>
          <a:p>
            <a:r>
              <a:rPr lang="en-US" smtClean="0"/>
              <a:t>Making the Case for eTranscript California</a:t>
            </a:r>
            <a:endParaRPr lang="en-US"/>
          </a:p>
        </p:txBody>
      </p:sp>
      <p:sp>
        <p:nvSpPr>
          <p:cNvPr id="6" name="Slide Number Placeholder 5"/>
          <p:cNvSpPr>
            <a:spLocks noGrp="1"/>
          </p:cNvSpPr>
          <p:nvPr>
            <p:ph type="sldNum" sz="quarter" idx="12"/>
          </p:nvPr>
        </p:nvSpPr>
        <p:spPr/>
        <p:txBody>
          <a:bodyPr/>
          <a:lstStyle/>
          <a:p>
            <a:fld id="{B14C2C2C-6BAF-4F0E-BF32-9985463794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0001D-B753-4434-A1E9-E71FDB0BAC8A}" type="datetime1">
              <a:rPr lang="en-US" smtClean="0"/>
              <a:pPr/>
              <a:t>11/10/2010</a:t>
            </a:fld>
            <a:endParaRPr lang="en-US"/>
          </a:p>
        </p:txBody>
      </p:sp>
      <p:sp>
        <p:nvSpPr>
          <p:cNvPr id="5" name="Footer Placeholder 4"/>
          <p:cNvSpPr>
            <a:spLocks noGrp="1"/>
          </p:cNvSpPr>
          <p:nvPr>
            <p:ph type="ftr" sz="quarter" idx="11"/>
          </p:nvPr>
        </p:nvSpPr>
        <p:spPr/>
        <p:txBody>
          <a:bodyPr/>
          <a:lstStyle/>
          <a:p>
            <a:r>
              <a:rPr lang="en-US" smtClean="0"/>
              <a:t>Making the Case for eTranscript California</a:t>
            </a:r>
            <a:endParaRPr lang="en-US"/>
          </a:p>
        </p:txBody>
      </p:sp>
      <p:sp>
        <p:nvSpPr>
          <p:cNvPr id="6" name="Slide Number Placeholder 5"/>
          <p:cNvSpPr>
            <a:spLocks noGrp="1"/>
          </p:cNvSpPr>
          <p:nvPr>
            <p:ph type="sldNum" sz="quarter" idx="12"/>
          </p:nvPr>
        </p:nvSpPr>
        <p:spPr/>
        <p:txBody>
          <a:bodyPr/>
          <a:lstStyle/>
          <a:p>
            <a:fld id="{B14C2C2C-6BAF-4F0E-BF32-9985463794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7C541D-7406-48C0-AA4C-600EED68E94D}" type="datetime1">
              <a:rPr lang="en-US" smtClean="0"/>
              <a:pPr/>
              <a:t>11/10/2010</a:t>
            </a:fld>
            <a:endParaRPr lang="en-US"/>
          </a:p>
        </p:txBody>
      </p:sp>
      <p:sp>
        <p:nvSpPr>
          <p:cNvPr id="5" name="Footer Placeholder 4"/>
          <p:cNvSpPr>
            <a:spLocks noGrp="1"/>
          </p:cNvSpPr>
          <p:nvPr>
            <p:ph type="ftr" sz="quarter" idx="11"/>
          </p:nvPr>
        </p:nvSpPr>
        <p:spPr/>
        <p:txBody>
          <a:bodyPr/>
          <a:lstStyle/>
          <a:p>
            <a:r>
              <a:rPr lang="en-US" smtClean="0"/>
              <a:t>Making the Case for eTranscript California</a:t>
            </a:r>
            <a:endParaRPr lang="en-US"/>
          </a:p>
        </p:txBody>
      </p:sp>
      <p:sp>
        <p:nvSpPr>
          <p:cNvPr id="6" name="Slide Number Placeholder 5"/>
          <p:cNvSpPr>
            <a:spLocks noGrp="1"/>
          </p:cNvSpPr>
          <p:nvPr>
            <p:ph type="sldNum" sz="quarter" idx="12"/>
          </p:nvPr>
        </p:nvSpPr>
        <p:spPr/>
        <p:txBody>
          <a:bodyPr/>
          <a:lstStyle/>
          <a:p>
            <a:fld id="{B14C2C2C-6BAF-4F0E-BF32-9985463794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7432CA-CB8D-4448-B676-6BE5D01B8890}" type="datetime1">
              <a:rPr lang="en-US" smtClean="0"/>
              <a:pPr/>
              <a:t>11/10/2010</a:t>
            </a:fld>
            <a:endParaRPr lang="en-US"/>
          </a:p>
        </p:txBody>
      </p:sp>
      <p:sp>
        <p:nvSpPr>
          <p:cNvPr id="5" name="Footer Placeholder 4"/>
          <p:cNvSpPr>
            <a:spLocks noGrp="1"/>
          </p:cNvSpPr>
          <p:nvPr>
            <p:ph type="ftr" sz="quarter" idx="11"/>
          </p:nvPr>
        </p:nvSpPr>
        <p:spPr/>
        <p:txBody>
          <a:bodyPr/>
          <a:lstStyle/>
          <a:p>
            <a:r>
              <a:rPr lang="en-US" smtClean="0"/>
              <a:t>Making the Case for eTranscript California</a:t>
            </a:r>
            <a:endParaRPr lang="en-US"/>
          </a:p>
        </p:txBody>
      </p:sp>
      <p:sp>
        <p:nvSpPr>
          <p:cNvPr id="6" name="Slide Number Placeholder 5"/>
          <p:cNvSpPr>
            <a:spLocks noGrp="1"/>
          </p:cNvSpPr>
          <p:nvPr>
            <p:ph type="sldNum" sz="quarter" idx="12"/>
          </p:nvPr>
        </p:nvSpPr>
        <p:spPr/>
        <p:txBody>
          <a:bodyPr/>
          <a:lstStyle/>
          <a:p>
            <a:fld id="{B14C2C2C-6BAF-4F0E-BF32-9985463794C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8AE20D-BC4B-4A01-8FF9-C583AE1CE758}" type="datetime1">
              <a:rPr lang="en-US" smtClean="0"/>
              <a:pPr/>
              <a:t>11/10/2010</a:t>
            </a:fld>
            <a:endParaRPr lang="en-US"/>
          </a:p>
        </p:txBody>
      </p:sp>
      <p:sp>
        <p:nvSpPr>
          <p:cNvPr id="6" name="Footer Placeholder 5"/>
          <p:cNvSpPr>
            <a:spLocks noGrp="1"/>
          </p:cNvSpPr>
          <p:nvPr>
            <p:ph type="ftr" sz="quarter" idx="11"/>
          </p:nvPr>
        </p:nvSpPr>
        <p:spPr/>
        <p:txBody>
          <a:bodyPr/>
          <a:lstStyle/>
          <a:p>
            <a:r>
              <a:rPr lang="en-US" smtClean="0"/>
              <a:t>Making the Case for eTranscript California</a:t>
            </a:r>
            <a:endParaRPr lang="en-US"/>
          </a:p>
        </p:txBody>
      </p:sp>
      <p:sp>
        <p:nvSpPr>
          <p:cNvPr id="7" name="Slide Number Placeholder 6"/>
          <p:cNvSpPr>
            <a:spLocks noGrp="1"/>
          </p:cNvSpPr>
          <p:nvPr>
            <p:ph type="sldNum" sz="quarter" idx="12"/>
          </p:nvPr>
        </p:nvSpPr>
        <p:spPr/>
        <p:txBody>
          <a:bodyPr/>
          <a:lstStyle/>
          <a:p>
            <a:fld id="{B14C2C2C-6BAF-4F0E-BF32-9985463794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0AA3C2-5DDC-4A0E-8C5D-CC1828D7CC4D}" type="datetime1">
              <a:rPr lang="en-US" smtClean="0"/>
              <a:pPr/>
              <a:t>11/10/2010</a:t>
            </a:fld>
            <a:endParaRPr lang="en-US"/>
          </a:p>
        </p:txBody>
      </p:sp>
      <p:sp>
        <p:nvSpPr>
          <p:cNvPr id="8" name="Footer Placeholder 7"/>
          <p:cNvSpPr>
            <a:spLocks noGrp="1"/>
          </p:cNvSpPr>
          <p:nvPr>
            <p:ph type="ftr" sz="quarter" idx="11"/>
          </p:nvPr>
        </p:nvSpPr>
        <p:spPr/>
        <p:txBody>
          <a:bodyPr/>
          <a:lstStyle/>
          <a:p>
            <a:r>
              <a:rPr lang="en-US" smtClean="0"/>
              <a:t>Making the Case for eTranscript California</a:t>
            </a:r>
            <a:endParaRPr lang="en-US"/>
          </a:p>
        </p:txBody>
      </p:sp>
      <p:sp>
        <p:nvSpPr>
          <p:cNvPr id="9" name="Slide Number Placeholder 8"/>
          <p:cNvSpPr>
            <a:spLocks noGrp="1"/>
          </p:cNvSpPr>
          <p:nvPr>
            <p:ph type="sldNum" sz="quarter" idx="12"/>
          </p:nvPr>
        </p:nvSpPr>
        <p:spPr/>
        <p:txBody>
          <a:bodyPr/>
          <a:lstStyle/>
          <a:p>
            <a:fld id="{B14C2C2C-6BAF-4F0E-BF32-9985463794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BEF29F-A2E8-480B-B843-87C2ABD75780}" type="datetime1">
              <a:rPr lang="en-US" smtClean="0"/>
              <a:pPr/>
              <a:t>11/10/2010</a:t>
            </a:fld>
            <a:endParaRPr lang="en-US"/>
          </a:p>
        </p:txBody>
      </p:sp>
      <p:sp>
        <p:nvSpPr>
          <p:cNvPr id="4" name="Footer Placeholder 3"/>
          <p:cNvSpPr>
            <a:spLocks noGrp="1"/>
          </p:cNvSpPr>
          <p:nvPr>
            <p:ph type="ftr" sz="quarter" idx="11"/>
          </p:nvPr>
        </p:nvSpPr>
        <p:spPr/>
        <p:txBody>
          <a:bodyPr/>
          <a:lstStyle/>
          <a:p>
            <a:r>
              <a:rPr lang="en-US" smtClean="0"/>
              <a:t>Making the Case for eTranscript California</a:t>
            </a:r>
            <a:endParaRPr lang="en-US"/>
          </a:p>
        </p:txBody>
      </p:sp>
      <p:sp>
        <p:nvSpPr>
          <p:cNvPr id="5" name="Slide Number Placeholder 4"/>
          <p:cNvSpPr>
            <a:spLocks noGrp="1"/>
          </p:cNvSpPr>
          <p:nvPr>
            <p:ph type="sldNum" sz="quarter" idx="12"/>
          </p:nvPr>
        </p:nvSpPr>
        <p:spPr/>
        <p:txBody>
          <a:bodyPr/>
          <a:lstStyle/>
          <a:p>
            <a:fld id="{B14C2C2C-6BAF-4F0E-BF32-9985463794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D74B2-25E9-4748-A775-A617EC92E269}" type="datetime1">
              <a:rPr lang="en-US" smtClean="0"/>
              <a:pPr/>
              <a:t>11/10/2010</a:t>
            </a:fld>
            <a:endParaRPr lang="en-US"/>
          </a:p>
        </p:txBody>
      </p:sp>
      <p:sp>
        <p:nvSpPr>
          <p:cNvPr id="3" name="Footer Placeholder 2"/>
          <p:cNvSpPr>
            <a:spLocks noGrp="1"/>
          </p:cNvSpPr>
          <p:nvPr>
            <p:ph type="ftr" sz="quarter" idx="11"/>
          </p:nvPr>
        </p:nvSpPr>
        <p:spPr/>
        <p:txBody>
          <a:bodyPr/>
          <a:lstStyle/>
          <a:p>
            <a:r>
              <a:rPr lang="en-US" smtClean="0"/>
              <a:t>Making the Case for eTranscript California</a:t>
            </a:r>
            <a:endParaRPr lang="en-US"/>
          </a:p>
        </p:txBody>
      </p:sp>
      <p:sp>
        <p:nvSpPr>
          <p:cNvPr id="4" name="Slide Number Placeholder 3"/>
          <p:cNvSpPr>
            <a:spLocks noGrp="1"/>
          </p:cNvSpPr>
          <p:nvPr>
            <p:ph type="sldNum" sz="quarter" idx="12"/>
          </p:nvPr>
        </p:nvSpPr>
        <p:spPr/>
        <p:txBody>
          <a:bodyPr/>
          <a:lstStyle/>
          <a:p>
            <a:fld id="{B14C2C2C-6BAF-4F0E-BF32-9985463794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E5AEAD-78AC-4F91-A17F-D1BE81D05DC3}" type="datetime1">
              <a:rPr lang="en-US" smtClean="0"/>
              <a:pPr/>
              <a:t>11/10/2010</a:t>
            </a:fld>
            <a:endParaRPr lang="en-US"/>
          </a:p>
        </p:txBody>
      </p:sp>
      <p:sp>
        <p:nvSpPr>
          <p:cNvPr id="6" name="Footer Placeholder 5"/>
          <p:cNvSpPr>
            <a:spLocks noGrp="1"/>
          </p:cNvSpPr>
          <p:nvPr>
            <p:ph type="ftr" sz="quarter" idx="11"/>
          </p:nvPr>
        </p:nvSpPr>
        <p:spPr/>
        <p:txBody>
          <a:bodyPr/>
          <a:lstStyle/>
          <a:p>
            <a:r>
              <a:rPr lang="en-US" smtClean="0"/>
              <a:t>Making the Case for eTranscript California</a:t>
            </a:r>
            <a:endParaRPr lang="en-US"/>
          </a:p>
        </p:txBody>
      </p:sp>
      <p:sp>
        <p:nvSpPr>
          <p:cNvPr id="7" name="Slide Number Placeholder 6"/>
          <p:cNvSpPr>
            <a:spLocks noGrp="1"/>
          </p:cNvSpPr>
          <p:nvPr>
            <p:ph type="sldNum" sz="quarter" idx="12"/>
          </p:nvPr>
        </p:nvSpPr>
        <p:spPr/>
        <p:txBody>
          <a:bodyPr/>
          <a:lstStyle/>
          <a:p>
            <a:fld id="{B14C2C2C-6BAF-4F0E-BF32-9985463794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B28A89-2558-41DC-AF98-A93DA1EE2C6A}" type="datetime1">
              <a:rPr lang="en-US" smtClean="0"/>
              <a:pPr/>
              <a:t>11/10/2010</a:t>
            </a:fld>
            <a:endParaRPr lang="en-US"/>
          </a:p>
        </p:txBody>
      </p:sp>
      <p:sp>
        <p:nvSpPr>
          <p:cNvPr id="6" name="Footer Placeholder 5"/>
          <p:cNvSpPr>
            <a:spLocks noGrp="1"/>
          </p:cNvSpPr>
          <p:nvPr>
            <p:ph type="ftr" sz="quarter" idx="11"/>
          </p:nvPr>
        </p:nvSpPr>
        <p:spPr/>
        <p:txBody>
          <a:bodyPr/>
          <a:lstStyle/>
          <a:p>
            <a:r>
              <a:rPr lang="en-US" smtClean="0"/>
              <a:t>Making the Case for eTranscript California</a:t>
            </a:r>
            <a:endParaRPr lang="en-US"/>
          </a:p>
        </p:txBody>
      </p:sp>
      <p:sp>
        <p:nvSpPr>
          <p:cNvPr id="7" name="Slide Number Placeholder 6"/>
          <p:cNvSpPr>
            <a:spLocks noGrp="1"/>
          </p:cNvSpPr>
          <p:nvPr>
            <p:ph type="sldNum" sz="quarter" idx="12"/>
          </p:nvPr>
        </p:nvSpPr>
        <p:spPr/>
        <p:txBody>
          <a:bodyPr/>
          <a:lstStyle/>
          <a:p>
            <a:fld id="{B14C2C2C-6BAF-4F0E-BF32-9985463794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211FC6-C1CD-43D3-921C-38002894CEEF}" type="datetime1">
              <a:rPr lang="en-US" smtClean="0"/>
              <a:pPr/>
              <a:t>11/10/2010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Making the Case for eTranscript California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4C2C2C-6BAF-4F0E-BF32-9985463794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transcriptca.org/file-repository/Making-the-case-for-eTranscriptCA/" TargetMode="External"/><Relationship Id="rId2" Type="http://schemas.openxmlformats.org/officeDocument/2006/relationships/hyperlink" Target="http://www.etranscriptca.org/" TargetMode="External"/><Relationship Id="rId1" Type="http://schemas.openxmlformats.org/officeDocument/2006/relationships/slideLayout" Target="../slideLayouts/slideLayout2.xml"/><Relationship Id="rId5" Type="http://schemas.openxmlformats.org/officeDocument/2006/relationships/hyperlink" Target="http://etranscriptca.org/file-repository/Support-Files/Implementation-Docs/" TargetMode="External"/><Relationship Id="rId4" Type="http://schemas.openxmlformats.org/officeDocument/2006/relationships/hyperlink" Target="http://etranscriptca.org/file-repository/About-eTranscript-California/"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calstate.edu/as/ccct/2008-09/index.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normAutofit/>
          </a:bodyPr>
          <a:lstStyle/>
          <a:p>
            <a:r>
              <a:rPr lang="en-US" b="1" dirty="0" smtClean="0"/>
              <a:t>Making the Case for </a:t>
            </a:r>
            <a:br>
              <a:rPr lang="en-US" b="1" dirty="0" smtClean="0"/>
            </a:br>
            <a:r>
              <a:rPr lang="en-US" b="1" dirty="0" smtClean="0"/>
              <a:t>eTranscript California</a:t>
            </a:r>
            <a:endParaRPr lang="en-US" b="1" dirty="0"/>
          </a:p>
        </p:txBody>
      </p:sp>
      <p:sp>
        <p:nvSpPr>
          <p:cNvPr id="3" name="Subtitle 2"/>
          <p:cNvSpPr>
            <a:spLocks noGrp="1"/>
          </p:cNvSpPr>
          <p:nvPr>
            <p:ph type="subTitle" idx="1"/>
          </p:nvPr>
        </p:nvSpPr>
        <p:spPr>
          <a:xfrm>
            <a:off x="1295400" y="2362200"/>
            <a:ext cx="6400800" cy="3657600"/>
          </a:xfrm>
        </p:spPr>
        <p:txBody>
          <a:bodyPr>
            <a:normAutofit/>
          </a:bodyPr>
          <a:lstStyle/>
          <a:p>
            <a:r>
              <a:rPr lang="en-US" b="1" dirty="0" smtClean="0"/>
              <a:t>Benefits &amp; Savings of Electronic Transcripts</a:t>
            </a:r>
          </a:p>
          <a:p>
            <a:pPr algn="l"/>
            <a:endParaRPr lang="en-US" sz="2600" dirty="0" smtClean="0"/>
          </a:p>
          <a:p>
            <a:pPr algn="l"/>
            <a:r>
              <a:rPr lang="en-US" sz="2600" dirty="0" smtClean="0"/>
              <a:t>Sponsored by the CCC Technology Center and eTranscript California Steering Committee</a:t>
            </a:r>
          </a:p>
          <a:p>
            <a:pPr algn="l"/>
            <a:r>
              <a:rPr lang="en-US" sz="2600" dirty="0" smtClean="0"/>
              <a:t> </a:t>
            </a:r>
          </a:p>
          <a:p>
            <a:r>
              <a:rPr lang="en-US" b="1" dirty="0" smtClean="0"/>
              <a:t>November 10, </a:t>
            </a:r>
            <a:r>
              <a:rPr lang="en-US" b="1" dirty="0" smtClean="0"/>
              <a:t>2010</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IT Involvement</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Content Placeholder 4"/>
          <p:cNvSpPr>
            <a:spLocks noGrp="1"/>
          </p:cNvSpPr>
          <p:nvPr>
            <p:ph idx="1"/>
          </p:nvPr>
        </p:nvSpPr>
        <p:spPr/>
        <p:txBody>
          <a:bodyPr>
            <a:normAutofit fontScale="92500" lnSpcReduction="10000"/>
          </a:bodyPr>
          <a:lstStyle/>
          <a:p>
            <a:r>
              <a:rPr lang="en-US" dirty="0" smtClean="0"/>
              <a:t>eTranscript California is a very robust, yet flexible tool</a:t>
            </a:r>
          </a:p>
          <a:p>
            <a:pPr lvl="1"/>
            <a:r>
              <a:rPr lang="en-US" dirty="0" smtClean="0"/>
              <a:t>Upload transcripts in CCC-ASCII format or XML </a:t>
            </a:r>
          </a:p>
          <a:p>
            <a:pPr lvl="1"/>
            <a:r>
              <a:rPr lang="en-US" dirty="0" smtClean="0"/>
              <a:t>Download transcripts in PDF, HTML, EDI, or XML</a:t>
            </a:r>
          </a:p>
          <a:p>
            <a:pPr lvl="1"/>
            <a:r>
              <a:rPr lang="en-US" dirty="0" smtClean="0"/>
              <a:t>View online, print, store data in SIS, Degree Audit or Imaging systems</a:t>
            </a:r>
          </a:p>
          <a:p>
            <a:pPr lvl="1"/>
            <a:r>
              <a:rPr lang="en-US" dirty="0" smtClean="0"/>
              <a:t>Live colleges will share their source code for Banner, PeopleSoft, or Datatel</a:t>
            </a:r>
          </a:p>
          <a:p>
            <a:pPr lvl="1"/>
            <a:r>
              <a:rPr lang="en-US" dirty="0" smtClean="0"/>
              <a:t>Credential Solutions has worked with some Colleges to extract their transcript data and deliver transcripts to other colleges using eTranscript California</a:t>
            </a:r>
          </a:p>
          <a:p>
            <a:pPr lvl="1"/>
            <a:endParaRPr lang="en-US" dirty="0" smtClean="0"/>
          </a:p>
        </p:txBody>
      </p:sp>
      <p:sp>
        <p:nvSpPr>
          <p:cNvPr id="2" name="Footer Placeholder 1"/>
          <p:cNvSpPr>
            <a:spLocks noGrp="1"/>
          </p:cNvSpPr>
          <p:nvPr>
            <p:ph type="ftr" sz="quarter" idx="11"/>
          </p:nvPr>
        </p:nvSpPr>
        <p:spPr/>
        <p:txBody>
          <a:bodyPr/>
          <a:lstStyle/>
          <a:p>
            <a:r>
              <a:rPr lang="en-US" smtClean="0"/>
              <a:t>Making the Case for eTranscript California</a:t>
            </a:r>
            <a:endParaRPr lang="en-US"/>
          </a:p>
        </p:txBody>
      </p:sp>
      <p:sp>
        <p:nvSpPr>
          <p:cNvPr id="3" name="Slide Number Placeholder 2"/>
          <p:cNvSpPr>
            <a:spLocks noGrp="1"/>
          </p:cNvSpPr>
          <p:nvPr>
            <p:ph type="sldNum" sz="quarter" idx="12"/>
          </p:nvPr>
        </p:nvSpPr>
        <p:spPr/>
        <p:txBody>
          <a:bodyPr/>
          <a:lstStyle/>
          <a:p>
            <a:fld id="{B14C2C2C-6BAF-4F0E-BF32-9985463794CA}"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Successes</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p:txBody>
          <a:bodyPr>
            <a:normAutofit lnSpcReduction="10000"/>
          </a:bodyPr>
          <a:lstStyle/>
          <a:p>
            <a:r>
              <a:rPr lang="en-US" sz="2400" dirty="0" smtClean="0"/>
              <a:t>“Our students benefit because transcript processing time is shorter and we have the assurance that the transcript has been received” – Kathy Colborn, Registrar, Moorpark College</a:t>
            </a:r>
          </a:p>
          <a:p>
            <a:r>
              <a:rPr lang="en-US" sz="2400" dirty="0" smtClean="0"/>
              <a:t>“This is an amazing time saver. We were able to respond to all 1600 requests (from Sacramento State) with only about 10 minutes of staff time” – Kim Goff, Supervisor A&amp;R, Sacramento City College  </a:t>
            </a:r>
          </a:p>
          <a:p>
            <a:r>
              <a:rPr lang="en-GB" sz="2400" dirty="0" smtClean="0"/>
              <a:t>“</a:t>
            </a:r>
            <a:r>
              <a:rPr lang="en-GB" sz="2400" dirty="0" smtClean="0"/>
              <a:t>I don’t know how we would have been able to keep up with the paper transcripts. We have also seen an amazing increase in our transfer and processing statistics since the implementation” – Sherri Hancock, Dean Enrollment Services, Skyline College  </a:t>
            </a:r>
            <a:endParaRPr lang="en-US" sz="2400" dirty="0"/>
          </a:p>
        </p:txBody>
      </p:sp>
      <p:sp>
        <p:nvSpPr>
          <p:cNvPr id="4" name="Footer Placeholder 3"/>
          <p:cNvSpPr>
            <a:spLocks noGrp="1"/>
          </p:cNvSpPr>
          <p:nvPr>
            <p:ph type="ftr" sz="quarter" idx="11"/>
          </p:nvPr>
        </p:nvSpPr>
        <p:spPr/>
        <p:txBody>
          <a:bodyPr/>
          <a:lstStyle/>
          <a:p>
            <a:r>
              <a:rPr lang="en-US" smtClean="0"/>
              <a:t>Making the Case for eTranscript California</a:t>
            </a:r>
            <a:endParaRPr lang="en-US"/>
          </a:p>
        </p:txBody>
      </p:sp>
      <p:sp>
        <p:nvSpPr>
          <p:cNvPr id="5" name="Slide Number Placeholder 4"/>
          <p:cNvSpPr>
            <a:spLocks noGrp="1"/>
          </p:cNvSpPr>
          <p:nvPr>
            <p:ph type="sldNum" sz="quarter" idx="12"/>
          </p:nvPr>
        </p:nvSpPr>
        <p:spPr/>
        <p:txBody>
          <a:bodyPr/>
          <a:lstStyle/>
          <a:p>
            <a:fld id="{B14C2C2C-6BAF-4F0E-BF32-9985463794CA}"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Successes – part 2</a:t>
            </a:r>
            <a:endParaRPr lang="en-US" dirty="0"/>
          </a:p>
        </p:txBody>
      </p:sp>
      <p:sp>
        <p:nvSpPr>
          <p:cNvPr id="3" name="Content Placeholder 2"/>
          <p:cNvSpPr>
            <a:spLocks noGrp="1"/>
          </p:cNvSpPr>
          <p:nvPr>
            <p:ph idx="1"/>
          </p:nvPr>
        </p:nvSpPr>
        <p:spPr/>
        <p:txBody>
          <a:bodyPr>
            <a:normAutofit lnSpcReduction="10000"/>
          </a:bodyPr>
          <a:lstStyle/>
          <a:p>
            <a:r>
              <a:rPr lang="en-GB" sz="2400" dirty="0" smtClean="0"/>
              <a:t>“The economy of scale, the ability for eTranscript California to be expanded throughout the state was one of its most appealing attributes. eTranscript California works for entire systems, not just individual schools.” - Terry Cataline, Office of the University Registrar, Sacramento State</a:t>
            </a:r>
          </a:p>
          <a:p>
            <a:r>
              <a:rPr lang="en-US" sz="2400" dirty="0" smtClean="0"/>
              <a:t>“We have found that students have a definite advantage when sending their transcript through e-Transcript California as their transcripts are received and processed within 24 to 48 hours.” - Jessica Wagoner, Director of Admissions, CSU Fullerton  </a:t>
            </a:r>
          </a:p>
          <a:p>
            <a:r>
              <a:rPr lang="en-US" sz="2400" dirty="0" smtClean="0"/>
              <a:t>See complete stories in MS Word doc “Making the Case for eTranscript California”</a:t>
            </a:r>
          </a:p>
          <a:p>
            <a:endParaRPr lang="en-US" sz="2400" dirty="0"/>
          </a:p>
        </p:txBody>
      </p:sp>
      <p:sp>
        <p:nvSpPr>
          <p:cNvPr id="4" name="Footer Placeholder 3"/>
          <p:cNvSpPr>
            <a:spLocks noGrp="1"/>
          </p:cNvSpPr>
          <p:nvPr>
            <p:ph type="ftr" sz="quarter" idx="11"/>
          </p:nvPr>
        </p:nvSpPr>
        <p:spPr/>
        <p:txBody>
          <a:bodyPr/>
          <a:lstStyle/>
          <a:p>
            <a:r>
              <a:rPr lang="en-US" smtClean="0"/>
              <a:t>Making the Case for eTranscript California</a:t>
            </a:r>
            <a:endParaRPr lang="en-US"/>
          </a:p>
        </p:txBody>
      </p:sp>
      <p:sp>
        <p:nvSpPr>
          <p:cNvPr id="5" name="Slide Number Placeholder 4"/>
          <p:cNvSpPr>
            <a:spLocks noGrp="1"/>
          </p:cNvSpPr>
          <p:nvPr>
            <p:ph type="sldNum" sz="quarter" idx="12"/>
          </p:nvPr>
        </p:nvSpPr>
        <p:spPr/>
        <p:txBody>
          <a:bodyPr/>
          <a:lstStyle/>
          <a:p>
            <a:fld id="{B14C2C2C-6BAF-4F0E-BF32-9985463794CA}"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Resources</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p:txBody>
          <a:bodyPr>
            <a:normAutofit fontScale="85000" lnSpcReduction="20000"/>
          </a:bodyPr>
          <a:lstStyle/>
          <a:p>
            <a:r>
              <a:rPr lang="en-US" dirty="0" smtClean="0"/>
              <a:t>eTranscript California has been in production since July 2007. Now has 57 participating Institutions </a:t>
            </a:r>
            <a:r>
              <a:rPr lang="en-US" dirty="0" smtClean="0"/>
              <a:t>as of 11/2010. Processed over 164,000 transcripts. </a:t>
            </a:r>
            <a:r>
              <a:rPr lang="en-US" dirty="0" smtClean="0"/>
              <a:t>For list of colleges</a:t>
            </a:r>
            <a:r>
              <a:rPr lang="en-US" dirty="0" smtClean="0"/>
              <a:t> </a:t>
            </a:r>
            <a:r>
              <a:rPr lang="en-US" dirty="0" smtClean="0"/>
              <a:t>visit </a:t>
            </a:r>
            <a:r>
              <a:rPr lang="en-US" u="sng" dirty="0" smtClean="0">
                <a:hlinkClick r:id="rId2"/>
              </a:rPr>
              <a:t>www.eTranscriptCA.org</a:t>
            </a:r>
            <a:r>
              <a:rPr lang="en-US" dirty="0" smtClean="0"/>
              <a:t>.</a:t>
            </a:r>
          </a:p>
          <a:p>
            <a:r>
              <a:rPr lang="en-US" dirty="0" smtClean="0"/>
              <a:t>Access this Presentation and supporting document(s) in the File Repository </a:t>
            </a:r>
            <a:r>
              <a:rPr lang="en-US" dirty="0" smtClean="0">
                <a:hlinkClick r:id="rId3"/>
              </a:rPr>
              <a:t>http://etranscriptca.org/file-repository/Making-the-case-for-eTranscriptCA/</a:t>
            </a:r>
            <a:endParaRPr lang="en-US" dirty="0" smtClean="0"/>
          </a:p>
          <a:p>
            <a:r>
              <a:rPr lang="en-US" dirty="0" smtClean="0"/>
              <a:t>Outreach to college contacts for live colleges - </a:t>
            </a:r>
            <a:r>
              <a:rPr lang="en-US" dirty="0" smtClean="0">
                <a:hlinkClick r:id="rId4"/>
              </a:rPr>
              <a:t>http://etranscriptca.org/file-repository/About-eTranscript-California/</a:t>
            </a:r>
            <a:endParaRPr lang="en-US" dirty="0" smtClean="0"/>
          </a:p>
          <a:p>
            <a:r>
              <a:rPr lang="en-US" dirty="0" smtClean="0"/>
              <a:t>Implementation support - </a:t>
            </a:r>
            <a:r>
              <a:rPr lang="en-US" dirty="0" smtClean="0">
                <a:hlinkClick r:id="rId5"/>
              </a:rPr>
              <a:t>http://etranscriptca.org/file-repository/Support-Files/Implementation-Docs/</a:t>
            </a: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Making the Case for eTranscript California</a:t>
            </a:r>
            <a:endParaRPr lang="en-US"/>
          </a:p>
        </p:txBody>
      </p:sp>
      <p:sp>
        <p:nvSpPr>
          <p:cNvPr id="5" name="Slide Number Placeholder 4"/>
          <p:cNvSpPr>
            <a:spLocks noGrp="1"/>
          </p:cNvSpPr>
          <p:nvPr>
            <p:ph type="sldNum" sz="quarter" idx="12"/>
          </p:nvPr>
        </p:nvSpPr>
        <p:spPr/>
        <p:txBody>
          <a:bodyPr/>
          <a:lstStyle/>
          <a:p>
            <a:fld id="{B14C2C2C-6BAF-4F0E-BF32-9985463794CA}"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Share Your Vision</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p:txBody>
          <a:bodyPr/>
          <a:lstStyle/>
          <a:p>
            <a:endParaRPr lang="en-US" dirty="0" smtClean="0"/>
          </a:p>
          <a:p>
            <a:r>
              <a:rPr lang="en-US" dirty="0" smtClean="0"/>
              <a:t>Next Webinar</a:t>
            </a:r>
          </a:p>
          <a:p>
            <a:pPr lvl="1"/>
            <a:r>
              <a:rPr lang="en-US" dirty="0" smtClean="0"/>
              <a:t>Spring 2011</a:t>
            </a:r>
          </a:p>
          <a:p>
            <a:r>
              <a:rPr lang="en-US" dirty="0" smtClean="0"/>
              <a:t>Feedback welcome</a:t>
            </a:r>
            <a:endParaRPr lang="en-US" dirty="0"/>
          </a:p>
          <a:p>
            <a:endParaRPr lang="en-US" dirty="0"/>
          </a:p>
        </p:txBody>
      </p:sp>
      <p:sp>
        <p:nvSpPr>
          <p:cNvPr id="4" name="Slide Number Placeholder 3"/>
          <p:cNvSpPr>
            <a:spLocks noGrp="1"/>
          </p:cNvSpPr>
          <p:nvPr>
            <p:ph type="sldNum" sz="quarter" idx="12"/>
          </p:nvPr>
        </p:nvSpPr>
        <p:spPr/>
        <p:txBody>
          <a:bodyPr/>
          <a:lstStyle/>
          <a:p>
            <a:fld id="{B14C2C2C-6BAF-4F0E-BF32-9985463794CA}"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Making the Case for eTranscript California</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Making the Case for eTranscriptCA </a:t>
            </a:r>
          </a:p>
        </p:txBody>
      </p:sp>
      <p:sp>
        <p:nvSpPr>
          <p:cNvPr id="3" name="Content Placeholder 2"/>
          <p:cNvSpPr>
            <a:spLocks noGrp="1"/>
          </p:cNvSpPr>
          <p:nvPr>
            <p:ph idx="1"/>
          </p:nvPr>
        </p:nvSpPr>
        <p:spPr>
          <a:xfrm>
            <a:off x="457200" y="1600200"/>
            <a:ext cx="8229600" cy="4876800"/>
          </a:xfrm>
        </p:spPr>
        <p:txBody>
          <a:bodyPr>
            <a:normAutofit lnSpcReduction="10000"/>
          </a:bodyPr>
          <a:lstStyle/>
          <a:p>
            <a:pPr>
              <a:buFont typeface="Wingdings" pitchFamily="2" charset="2"/>
              <a:buChar char="Ø"/>
            </a:pPr>
            <a:r>
              <a:rPr lang="en-US" sz="3200" kern="1200" dirty="0" smtClean="0">
                <a:solidFill>
                  <a:schemeClr val="tx1"/>
                </a:solidFill>
                <a:latin typeface="+mn-lt"/>
                <a:ea typeface="+mn-ea"/>
                <a:cs typeface="+mn-cs"/>
              </a:rPr>
              <a:t>You’ve heard about eTranscript California and it sounds great</a:t>
            </a:r>
            <a:r>
              <a:rPr lang="en-US" kern="1200" dirty="0" smtClean="0">
                <a:solidFill>
                  <a:schemeClr val="tx1"/>
                </a:solidFill>
                <a:latin typeface="+mn-lt"/>
                <a:ea typeface="+mn-ea"/>
                <a:cs typeface="+mn-cs"/>
              </a:rPr>
              <a:t>. You know it will:</a:t>
            </a:r>
          </a:p>
          <a:p>
            <a:pPr lvl="2">
              <a:buFont typeface="Wingdings" pitchFamily="2" charset="2"/>
              <a:buChar char="Ø"/>
            </a:pPr>
            <a:r>
              <a:rPr lang="en-US" sz="2400" b="1" kern="1200" dirty="0" smtClean="0">
                <a:solidFill>
                  <a:schemeClr val="tx1"/>
                </a:solidFill>
                <a:latin typeface="+mn-lt"/>
                <a:ea typeface="+mn-ea"/>
                <a:cs typeface="+mn-cs"/>
              </a:rPr>
              <a:t>Save Time and  Money</a:t>
            </a:r>
          </a:p>
          <a:p>
            <a:pPr lvl="2">
              <a:buFont typeface="Wingdings" pitchFamily="2" charset="2"/>
              <a:buChar char="Ø"/>
            </a:pPr>
            <a:r>
              <a:rPr lang="en-US" sz="2400" b="1" kern="1200" dirty="0" smtClean="0">
                <a:solidFill>
                  <a:schemeClr val="tx1"/>
                </a:solidFill>
                <a:latin typeface="+mn-lt"/>
                <a:ea typeface="+mn-ea"/>
                <a:cs typeface="+mn-cs"/>
              </a:rPr>
              <a:t>Improve Customer Service</a:t>
            </a:r>
          </a:p>
          <a:p>
            <a:pPr lvl="2">
              <a:buFont typeface="Wingdings" pitchFamily="2" charset="2"/>
              <a:buChar char="Ø"/>
            </a:pPr>
            <a:r>
              <a:rPr lang="en-US" sz="2400" b="1" kern="1200" dirty="0" smtClean="0">
                <a:solidFill>
                  <a:schemeClr val="tx1"/>
                </a:solidFill>
                <a:latin typeface="+mn-lt"/>
                <a:ea typeface="+mn-ea"/>
                <a:cs typeface="+mn-cs"/>
              </a:rPr>
              <a:t>Eliminate Transcript Fraud</a:t>
            </a:r>
          </a:p>
          <a:p>
            <a:pPr>
              <a:buFont typeface="Wingdings" pitchFamily="2" charset="2"/>
              <a:buChar char="Ø"/>
            </a:pPr>
            <a:r>
              <a:rPr lang="en-US" sz="3200" kern="1200" dirty="0" smtClean="0">
                <a:solidFill>
                  <a:schemeClr val="tx1"/>
                </a:solidFill>
                <a:latin typeface="+mn-lt"/>
                <a:ea typeface="+mn-ea"/>
                <a:cs typeface="+mn-cs"/>
              </a:rPr>
              <a:t>But, how can you effectively and professionally present your case on campus?</a:t>
            </a:r>
          </a:p>
          <a:p>
            <a:pPr>
              <a:buFont typeface="Wingdings" pitchFamily="2" charset="2"/>
              <a:buChar char="Ø"/>
            </a:pPr>
            <a:r>
              <a:rPr lang="en-US" sz="3200" kern="1200" dirty="0" smtClean="0">
                <a:solidFill>
                  <a:schemeClr val="tx1"/>
                </a:solidFill>
                <a:latin typeface="+mn-lt"/>
                <a:ea typeface="+mn-ea"/>
                <a:cs typeface="+mn-cs"/>
              </a:rPr>
              <a:t>Use accompanying worksheet to create a custom cost analysis for your Management team</a:t>
            </a:r>
          </a:p>
          <a:p>
            <a:pPr>
              <a:buFont typeface="Wingdings" pitchFamily="2" charset="2"/>
              <a:buNone/>
            </a:pPr>
            <a:endParaRPr lang="en-US" dirty="0" smtClean="0"/>
          </a:p>
        </p:txBody>
      </p:sp>
      <p:sp>
        <p:nvSpPr>
          <p:cNvPr id="4" name="Slide Number Placeholder 3"/>
          <p:cNvSpPr>
            <a:spLocks noGrp="1"/>
          </p:cNvSpPr>
          <p:nvPr>
            <p:ph type="sldNum" sz="quarter" idx="12"/>
          </p:nvPr>
        </p:nvSpPr>
        <p:spPr/>
        <p:txBody>
          <a:bodyPr/>
          <a:lstStyle/>
          <a:p>
            <a:fld id="{B14C2C2C-6BAF-4F0E-BF32-9985463794CA}"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Making the Case for eTranscript California</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eTranscript California Overview</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US" dirty="0" smtClean="0"/>
              <a:t>The first true large-scale electronic exchange of student transcripts</a:t>
            </a:r>
          </a:p>
          <a:p>
            <a:pPr>
              <a:buFont typeface="Wingdings" pitchFamily="2" charset="2"/>
              <a:buChar char="Ø"/>
            </a:pPr>
            <a:r>
              <a:rPr lang="en-US" dirty="0" smtClean="0"/>
              <a:t>California Community Colleges</a:t>
            </a:r>
          </a:p>
          <a:p>
            <a:pPr>
              <a:buFont typeface="Wingdings" pitchFamily="2" charset="2"/>
              <a:buChar char="Ø"/>
            </a:pPr>
            <a:r>
              <a:rPr lang="en-US" dirty="0" smtClean="0"/>
              <a:t>California State University system</a:t>
            </a:r>
          </a:p>
          <a:p>
            <a:pPr>
              <a:buFont typeface="Wingdings" pitchFamily="2" charset="2"/>
              <a:buChar char="Ø"/>
            </a:pPr>
            <a:r>
              <a:rPr lang="en-US" dirty="0" smtClean="0"/>
              <a:t>Independents </a:t>
            </a:r>
            <a:r>
              <a:rPr lang="en-US" dirty="0" smtClean="0"/>
              <a:t>and For-Profit Institutions</a:t>
            </a:r>
          </a:p>
          <a:p>
            <a:pPr>
              <a:buFont typeface="Wingdings" pitchFamily="2" charset="2"/>
              <a:buChar char="Ø"/>
            </a:pPr>
            <a:r>
              <a:rPr lang="en-US" dirty="0" smtClean="0"/>
              <a:t>High Schools (via California School Information Services)</a:t>
            </a:r>
          </a:p>
          <a:p>
            <a:pPr>
              <a:buFont typeface="Wingdings" pitchFamily="2" charset="2"/>
              <a:buChar char="Ø"/>
            </a:pPr>
            <a:r>
              <a:rPr lang="en-US" dirty="0" smtClean="0"/>
              <a:t>University of California system (under review)</a:t>
            </a:r>
          </a:p>
          <a:p>
            <a:pPr>
              <a:buFont typeface="Wingdings" pitchFamily="2" charset="2"/>
              <a:buChar char="Ø"/>
            </a:pPr>
            <a:r>
              <a:rPr lang="en-US" dirty="0" smtClean="0"/>
              <a:t>Adheres </a:t>
            </a:r>
            <a:r>
              <a:rPr lang="en-US" dirty="0" smtClean="0"/>
              <a:t>to national data standards of PESC XML and EDI TS130</a:t>
            </a:r>
          </a:p>
          <a:p>
            <a:pPr>
              <a:buFont typeface="Wingdings" pitchFamily="2" charset="2"/>
              <a:buChar char="Ø"/>
            </a:pPr>
            <a:r>
              <a:rPr lang="en-US" dirty="0" smtClean="0"/>
              <a:t>57 College participants and growing </a:t>
            </a:r>
            <a:r>
              <a:rPr lang="en-US" dirty="0" smtClean="0"/>
              <a:t>(</a:t>
            </a:r>
            <a:r>
              <a:rPr lang="en-US" dirty="0" smtClean="0"/>
              <a:t>Nov</a:t>
            </a:r>
            <a:r>
              <a:rPr lang="en-US" dirty="0" smtClean="0"/>
              <a:t>. </a:t>
            </a:r>
            <a:r>
              <a:rPr lang="en-US" dirty="0" smtClean="0"/>
              <a:t>2010)</a:t>
            </a:r>
          </a:p>
          <a:p>
            <a:endParaRPr lang="en-US" dirty="0" smtClean="0"/>
          </a:p>
        </p:txBody>
      </p:sp>
      <p:sp>
        <p:nvSpPr>
          <p:cNvPr id="4" name="Slide Number Placeholder 3"/>
          <p:cNvSpPr>
            <a:spLocks noGrp="1"/>
          </p:cNvSpPr>
          <p:nvPr>
            <p:ph type="sldNum" sz="quarter" idx="12"/>
          </p:nvPr>
        </p:nvSpPr>
        <p:spPr/>
        <p:txBody>
          <a:bodyPr/>
          <a:lstStyle/>
          <a:p>
            <a:fld id="{B14C2C2C-6BAF-4F0E-BF32-9985463794CA}"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Making the Case for eTranscript California</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Key Benefits </a:t>
            </a:r>
            <a:endParaRPr lang="en-US" dirty="0"/>
          </a:p>
        </p:txBody>
      </p:sp>
      <p:sp>
        <p:nvSpPr>
          <p:cNvPr id="3" name="Content Placeholder 2"/>
          <p:cNvSpPr>
            <a:spLocks noGrp="1"/>
          </p:cNvSpPr>
          <p:nvPr>
            <p:ph idx="1"/>
          </p:nvPr>
        </p:nvSpPr>
        <p:spPr/>
        <p:txBody>
          <a:bodyPr>
            <a:normAutofit lnSpcReduction="10000"/>
          </a:bodyPr>
          <a:lstStyle/>
          <a:p>
            <a:r>
              <a:rPr lang="en-US" dirty="0" smtClean="0"/>
              <a:t>Facilitate Student Transfer &amp; Graduation</a:t>
            </a:r>
          </a:p>
          <a:p>
            <a:pPr lvl="1"/>
            <a:r>
              <a:rPr lang="en-US" dirty="0" smtClean="0"/>
              <a:t>Transcript automation is ‘key’ to easing the transfer process and facilitating graduation. </a:t>
            </a:r>
            <a:endParaRPr lang="en-US" dirty="0" smtClean="0"/>
          </a:p>
          <a:p>
            <a:pPr lvl="1"/>
            <a:r>
              <a:rPr lang="en-US" dirty="0" smtClean="0"/>
              <a:t>Demand </a:t>
            </a:r>
            <a:r>
              <a:rPr lang="en-US" dirty="0" smtClean="0"/>
              <a:t>for admission at all of California’s colleges has never been higher. </a:t>
            </a:r>
            <a:endParaRPr lang="en-US" dirty="0" smtClean="0"/>
          </a:p>
          <a:p>
            <a:pPr lvl="1"/>
            <a:r>
              <a:rPr lang="en-US" dirty="0" smtClean="0"/>
              <a:t>Demand </a:t>
            </a:r>
            <a:r>
              <a:rPr lang="en-US" dirty="0" smtClean="0"/>
              <a:t>to facilitate student success and graduation has also never been higher. </a:t>
            </a:r>
            <a:endParaRPr lang="en-US" dirty="0" smtClean="0"/>
          </a:p>
          <a:p>
            <a:pPr lvl="1"/>
            <a:r>
              <a:rPr lang="en-US" dirty="0" smtClean="0"/>
              <a:t>Efficiency </a:t>
            </a:r>
            <a:r>
              <a:rPr lang="en-US" dirty="0" smtClean="0"/>
              <a:t>gained from transcript automation can help meet these demands, while overcoming budget reductions.</a:t>
            </a:r>
          </a:p>
          <a:p>
            <a:endParaRPr lang="en-US" dirty="0"/>
          </a:p>
        </p:txBody>
      </p:sp>
      <p:sp>
        <p:nvSpPr>
          <p:cNvPr id="4" name="Slide Number Placeholder 3"/>
          <p:cNvSpPr>
            <a:spLocks noGrp="1"/>
          </p:cNvSpPr>
          <p:nvPr>
            <p:ph type="sldNum" sz="quarter" idx="12"/>
          </p:nvPr>
        </p:nvSpPr>
        <p:spPr/>
        <p:txBody>
          <a:bodyPr/>
          <a:lstStyle/>
          <a:p>
            <a:fld id="{B14C2C2C-6BAF-4F0E-BF32-9985463794CA}" type="slidenum">
              <a:rPr lang="en-US" smtClean="0"/>
              <a:pPr/>
              <a:t>4</a:t>
            </a:fld>
            <a:endParaRPr lang="en-US"/>
          </a:p>
        </p:txBody>
      </p:sp>
      <p:sp>
        <p:nvSpPr>
          <p:cNvPr id="5" name="Footer Placeholder 4"/>
          <p:cNvSpPr>
            <a:spLocks noGrp="1"/>
          </p:cNvSpPr>
          <p:nvPr>
            <p:ph type="ftr" sz="quarter" idx="11"/>
          </p:nvPr>
        </p:nvSpPr>
        <p:spPr/>
        <p:txBody>
          <a:bodyPr/>
          <a:lstStyle/>
          <a:p>
            <a:r>
              <a:rPr lang="en-US" dirty="0" smtClean="0"/>
              <a:t>Making the Case for eTranscript California</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Key Benefits </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p:txBody>
          <a:bodyPr/>
          <a:lstStyle/>
          <a:p>
            <a:r>
              <a:rPr lang="en-US" dirty="0" smtClean="0"/>
              <a:t>Faster Admissions Decisions</a:t>
            </a:r>
          </a:p>
          <a:p>
            <a:pPr lvl="1"/>
            <a:r>
              <a:rPr lang="en-US" dirty="0" smtClean="0"/>
              <a:t>Streamlining the transfer process enables transfer credits to be easily applied at Universities. </a:t>
            </a:r>
            <a:endParaRPr lang="en-US" dirty="0" smtClean="0"/>
          </a:p>
          <a:p>
            <a:pPr lvl="1"/>
            <a:r>
              <a:rPr lang="en-US" dirty="0" smtClean="0"/>
              <a:t>Students </a:t>
            </a:r>
            <a:r>
              <a:rPr lang="en-US" dirty="0" smtClean="0"/>
              <a:t>get their admissions decisions sooner, allowing them more transfer options. </a:t>
            </a:r>
            <a:endParaRPr lang="en-US" dirty="0" smtClean="0"/>
          </a:p>
          <a:p>
            <a:pPr lvl="1"/>
            <a:r>
              <a:rPr lang="en-US" dirty="0" smtClean="0"/>
              <a:t>Allowing the student more </a:t>
            </a:r>
            <a:r>
              <a:rPr lang="en-US" dirty="0" smtClean="0"/>
              <a:t>time </a:t>
            </a:r>
            <a:r>
              <a:rPr lang="en-US" dirty="0" smtClean="0"/>
              <a:t>to make their final decision.</a:t>
            </a:r>
          </a:p>
          <a:p>
            <a:endParaRPr lang="en-US" dirty="0"/>
          </a:p>
        </p:txBody>
      </p:sp>
      <p:sp>
        <p:nvSpPr>
          <p:cNvPr id="4" name="Footer Placeholder 3"/>
          <p:cNvSpPr>
            <a:spLocks noGrp="1"/>
          </p:cNvSpPr>
          <p:nvPr>
            <p:ph type="ftr" sz="quarter" idx="11"/>
          </p:nvPr>
        </p:nvSpPr>
        <p:spPr/>
        <p:txBody>
          <a:bodyPr/>
          <a:lstStyle/>
          <a:p>
            <a:r>
              <a:rPr lang="en-US" smtClean="0"/>
              <a:t>Making the Case for eTranscript California</a:t>
            </a:r>
            <a:endParaRPr lang="en-US"/>
          </a:p>
        </p:txBody>
      </p:sp>
      <p:sp>
        <p:nvSpPr>
          <p:cNvPr id="5" name="Slide Number Placeholder 4"/>
          <p:cNvSpPr>
            <a:spLocks noGrp="1"/>
          </p:cNvSpPr>
          <p:nvPr>
            <p:ph type="sldNum" sz="quarter" idx="12"/>
          </p:nvPr>
        </p:nvSpPr>
        <p:spPr/>
        <p:txBody>
          <a:bodyPr/>
          <a:lstStyle/>
          <a:p>
            <a:fld id="{B14C2C2C-6BAF-4F0E-BF32-9985463794CA}"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Compare Cost – Paper vs. Electronic</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p:txBody>
          <a:bodyPr/>
          <a:lstStyle/>
          <a:p>
            <a:r>
              <a:rPr lang="en-US" dirty="0" smtClean="0"/>
              <a:t>Use worksheet contained within MS Word doc </a:t>
            </a:r>
          </a:p>
          <a:p>
            <a:r>
              <a:rPr lang="en-US" dirty="0" smtClean="0"/>
              <a:t>Before you begin, You’ll need to know: </a:t>
            </a:r>
          </a:p>
          <a:p>
            <a:pPr lvl="1"/>
            <a:r>
              <a:rPr lang="en-US" dirty="0" smtClean="0"/>
              <a:t>Total number of transcripts processed</a:t>
            </a:r>
          </a:p>
          <a:p>
            <a:pPr lvl="1"/>
            <a:r>
              <a:rPr lang="en-US" dirty="0" smtClean="0"/>
              <a:t>Number of transcripts sent to other colleges  </a:t>
            </a:r>
          </a:p>
          <a:p>
            <a:pPr lvl="1"/>
            <a:r>
              <a:rPr lang="en-US" dirty="0" smtClean="0"/>
              <a:t>Average cost for envelopes and security paper</a:t>
            </a:r>
          </a:p>
          <a:p>
            <a:pPr lvl="1"/>
            <a:r>
              <a:rPr lang="en-US" dirty="0" smtClean="0"/>
              <a:t>Average cost for postage (mail transcript)</a:t>
            </a:r>
          </a:p>
          <a:p>
            <a:pPr lvl="1"/>
            <a:r>
              <a:rPr lang="en-US" dirty="0" smtClean="0"/>
              <a:t>Estimated cost of staff time per transcript (salary &amp; benefits)</a:t>
            </a:r>
          </a:p>
          <a:p>
            <a:endParaRPr lang="en-US" dirty="0"/>
          </a:p>
        </p:txBody>
      </p:sp>
      <p:sp>
        <p:nvSpPr>
          <p:cNvPr id="4" name="Footer Placeholder 3"/>
          <p:cNvSpPr>
            <a:spLocks noGrp="1"/>
          </p:cNvSpPr>
          <p:nvPr>
            <p:ph type="ftr" sz="quarter" idx="11"/>
          </p:nvPr>
        </p:nvSpPr>
        <p:spPr/>
        <p:txBody>
          <a:bodyPr/>
          <a:lstStyle/>
          <a:p>
            <a:r>
              <a:rPr lang="en-US" smtClean="0"/>
              <a:t>Making the Case for eTranscript California</a:t>
            </a:r>
            <a:endParaRPr lang="en-US"/>
          </a:p>
        </p:txBody>
      </p:sp>
      <p:sp>
        <p:nvSpPr>
          <p:cNvPr id="5" name="Slide Number Placeholder 4"/>
          <p:cNvSpPr>
            <a:spLocks noGrp="1"/>
          </p:cNvSpPr>
          <p:nvPr>
            <p:ph type="sldNum" sz="quarter" idx="12"/>
          </p:nvPr>
        </p:nvSpPr>
        <p:spPr/>
        <p:txBody>
          <a:bodyPr/>
          <a:lstStyle/>
          <a:p>
            <a:fld id="{B14C2C2C-6BAF-4F0E-BF32-9985463794CA}"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Transcript Count</a:t>
            </a:r>
            <a:endParaRPr lang="en-US" dirty="0"/>
          </a:p>
        </p:txBody>
      </p:sp>
      <p:sp>
        <p:nvSpPr>
          <p:cNvPr id="3" name="Content Placeholder 2"/>
          <p:cNvSpPr>
            <a:spLocks noGrp="1"/>
          </p:cNvSpPr>
          <p:nvPr>
            <p:ph idx="1"/>
          </p:nvPr>
        </p:nvSpPr>
        <p:spPr>
          <a:xfrm>
            <a:off x="304800" y="1600200"/>
            <a:ext cx="8458200" cy="4525963"/>
          </a:xfrm>
        </p:spPr>
        <p:txBody>
          <a:bodyPr>
            <a:normAutofit fontScale="92500" lnSpcReduction="10000"/>
          </a:bodyPr>
          <a:lstStyle/>
          <a:p>
            <a:r>
              <a:rPr lang="en-US" sz="3100" dirty="0" smtClean="0"/>
              <a:t>Count all transcripts sent to other schools and all transcripts processed but not sent to other schools:</a:t>
            </a:r>
          </a:p>
          <a:p>
            <a:pPr lvl="1"/>
            <a:r>
              <a:rPr lang="en-US" dirty="0" smtClean="0"/>
              <a:t>students that ‘cross-apply’ to multiple institutions</a:t>
            </a:r>
          </a:p>
          <a:p>
            <a:pPr lvl="1"/>
            <a:r>
              <a:rPr lang="en-US" dirty="0" smtClean="0"/>
              <a:t>multiple transcripts </a:t>
            </a:r>
            <a:r>
              <a:rPr lang="en-US" dirty="0" smtClean="0"/>
              <a:t>to the same institution per student</a:t>
            </a:r>
          </a:p>
          <a:p>
            <a:pPr lvl="1"/>
            <a:r>
              <a:rPr lang="en-US" dirty="0" smtClean="0"/>
              <a:t>all institutions: CSU, UC, Privates, out-of-state, other Community Colleges, etc.) </a:t>
            </a:r>
          </a:p>
          <a:p>
            <a:pPr lvl="1"/>
            <a:r>
              <a:rPr lang="en-US" dirty="0" smtClean="0"/>
              <a:t>for </a:t>
            </a:r>
            <a:r>
              <a:rPr lang="en-US" dirty="0" smtClean="0"/>
              <a:t>estimating CSU transcripts here’s a student transfer link: </a:t>
            </a:r>
            <a:r>
              <a:rPr lang="en-US" u="sng" dirty="0" smtClean="0">
                <a:hlinkClick r:id="rId2"/>
              </a:rPr>
              <a:t>http://www.calstate.edu/as/ccct/2008-09/index.shtml</a:t>
            </a:r>
            <a:r>
              <a:rPr lang="en-US" dirty="0" smtClean="0"/>
              <a:t>.  </a:t>
            </a:r>
            <a:endParaRPr lang="en-US" dirty="0" smtClean="0"/>
          </a:p>
          <a:p>
            <a:pPr lvl="1"/>
            <a:r>
              <a:rPr lang="en-US" dirty="0" smtClean="0"/>
              <a:t>typically each transfer equals 3 transcripts</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Making the Case for eTranscript California</a:t>
            </a:r>
            <a:endParaRPr lang="en-US"/>
          </a:p>
        </p:txBody>
      </p:sp>
      <p:sp>
        <p:nvSpPr>
          <p:cNvPr id="5" name="Slide Number Placeholder 4"/>
          <p:cNvSpPr>
            <a:spLocks noGrp="1"/>
          </p:cNvSpPr>
          <p:nvPr>
            <p:ph type="sldNum" sz="quarter" idx="12"/>
          </p:nvPr>
        </p:nvSpPr>
        <p:spPr/>
        <p:txBody>
          <a:bodyPr/>
          <a:lstStyle/>
          <a:p>
            <a:fld id="{B14C2C2C-6BAF-4F0E-BF32-9985463794CA}"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Transcript Staff Cost</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p:txBody>
          <a:bodyPr/>
          <a:lstStyle/>
          <a:p>
            <a:r>
              <a:rPr lang="en-US" dirty="0" smtClean="0"/>
              <a:t>Staff cost per transcript</a:t>
            </a:r>
          </a:p>
          <a:p>
            <a:pPr lvl="1"/>
            <a:r>
              <a:rPr lang="en-US" dirty="0" smtClean="0"/>
              <a:t>Example to calculate cost per transcript</a:t>
            </a:r>
          </a:p>
          <a:p>
            <a:pPr lvl="1">
              <a:buNone/>
            </a:pPr>
            <a:r>
              <a:rPr lang="en-US" dirty="0" smtClean="0"/>
              <a:t>21,553 annual transcripts processed divided by </a:t>
            </a:r>
          </a:p>
          <a:p>
            <a:pPr lvl="1">
              <a:buNone/>
            </a:pPr>
            <a:r>
              <a:rPr lang="en-US" dirty="0" smtClean="0"/>
              <a:t>1080 staff hours worked on transcripts</a:t>
            </a:r>
          </a:p>
          <a:p>
            <a:pPr lvl="1">
              <a:buNone/>
            </a:pPr>
            <a:r>
              <a:rPr lang="en-US" dirty="0" smtClean="0"/>
              <a:t>= 19.96 transcripts per hour</a:t>
            </a:r>
          </a:p>
          <a:p>
            <a:pPr lvl="1">
              <a:buNone/>
            </a:pPr>
            <a:r>
              <a:rPr lang="en-US" dirty="0" smtClean="0"/>
              <a:t>$56.80 compensation per hour / 19.96 transcripts = $2.845 staff cost per transcript)</a:t>
            </a:r>
          </a:p>
          <a:p>
            <a:pPr lvl="1">
              <a:buNone/>
            </a:pPr>
            <a:endParaRPr lang="en-US" dirty="0"/>
          </a:p>
        </p:txBody>
      </p:sp>
      <p:sp>
        <p:nvSpPr>
          <p:cNvPr id="4" name="Footer Placeholder 3"/>
          <p:cNvSpPr>
            <a:spLocks noGrp="1"/>
          </p:cNvSpPr>
          <p:nvPr>
            <p:ph type="ftr" sz="quarter" idx="11"/>
          </p:nvPr>
        </p:nvSpPr>
        <p:spPr/>
        <p:txBody>
          <a:bodyPr/>
          <a:lstStyle/>
          <a:p>
            <a:r>
              <a:rPr lang="en-US" smtClean="0"/>
              <a:t>Making the Case for eTranscript California</a:t>
            </a:r>
            <a:endParaRPr lang="en-US"/>
          </a:p>
        </p:txBody>
      </p:sp>
      <p:sp>
        <p:nvSpPr>
          <p:cNvPr id="5" name="Slide Number Placeholder 4"/>
          <p:cNvSpPr>
            <a:spLocks noGrp="1"/>
          </p:cNvSpPr>
          <p:nvPr>
            <p:ph type="sldNum" sz="quarter" idx="12"/>
          </p:nvPr>
        </p:nvSpPr>
        <p:spPr/>
        <p:txBody>
          <a:bodyPr/>
          <a:lstStyle/>
          <a:p>
            <a:fld id="{B14C2C2C-6BAF-4F0E-BF32-9985463794CA}"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Making the Case for eTranscript California</a:t>
            </a:r>
            <a:endParaRPr lang="en-US"/>
          </a:p>
        </p:txBody>
      </p:sp>
      <p:sp>
        <p:nvSpPr>
          <p:cNvPr id="5" name="Slide Number Placeholder 4"/>
          <p:cNvSpPr>
            <a:spLocks noGrp="1"/>
          </p:cNvSpPr>
          <p:nvPr>
            <p:ph type="sldNum" sz="quarter" idx="12"/>
          </p:nvPr>
        </p:nvSpPr>
        <p:spPr/>
        <p:txBody>
          <a:bodyPr/>
          <a:lstStyle/>
          <a:p>
            <a:fld id="{B14C2C2C-6BAF-4F0E-BF32-9985463794CA}" type="slidenum">
              <a:rPr lang="en-US" smtClean="0"/>
              <a:pPr/>
              <a:t>9</a:t>
            </a:fld>
            <a:endParaRPr lang="en-US"/>
          </a:p>
        </p:txBody>
      </p:sp>
      <p:graphicFrame>
        <p:nvGraphicFramePr>
          <p:cNvPr id="1026" name="Object 2"/>
          <p:cNvGraphicFramePr>
            <a:graphicFrameLocks noChangeAspect="1"/>
          </p:cNvGraphicFramePr>
          <p:nvPr/>
        </p:nvGraphicFramePr>
        <p:xfrm>
          <a:off x="847725" y="785813"/>
          <a:ext cx="7991475" cy="5286375"/>
        </p:xfrm>
        <a:graphic>
          <a:graphicData uri="http://schemas.openxmlformats.org/presentationml/2006/ole">
            <p:oleObj spid="_x0000_s1026" name="Worksheet" r:id="rId3" imgW="7991599" imgH="5286379" progId="Excel.Sheet.12">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TotalTime>
  <Words>844</Words>
  <Application>Microsoft Office PowerPoint</Application>
  <PresentationFormat>On-screen Show (4:3)</PresentationFormat>
  <Paragraphs>107</Paragraphs>
  <Slides>14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Worksheet</vt:lpstr>
      <vt:lpstr>Making the Case for  eTranscript California</vt:lpstr>
      <vt:lpstr>Making the Case for eTranscriptCA </vt:lpstr>
      <vt:lpstr>eTranscript California Overview</vt:lpstr>
      <vt:lpstr>Key Benefits </vt:lpstr>
      <vt:lpstr>Key Benefits </vt:lpstr>
      <vt:lpstr>Compare Cost – Paper vs. Electronic</vt:lpstr>
      <vt:lpstr>Transcript Count</vt:lpstr>
      <vt:lpstr>Transcript Staff Cost</vt:lpstr>
      <vt:lpstr>Slide 9</vt:lpstr>
      <vt:lpstr>IT Involvement</vt:lpstr>
      <vt:lpstr>Successes</vt:lpstr>
      <vt:lpstr>Successes – part 2</vt:lpstr>
      <vt:lpstr>Resources</vt:lpstr>
      <vt:lpstr>Share Your Vision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eTranscript California Electronic Transcript Exchange</dc:title>
  <dc:creator>Lenny Robison</dc:creator>
  <cp:lastModifiedBy>Lenny Robison</cp:lastModifiedBy>
  <cp:revision>58</cp:revision>
  <dcterms:created xsi:type="dcterms:W3CDTF">2010-09-15T22:14:01Z</dcterms:created>
  <dcterms:modified xsi:type="dcterms:W3CDTF">2010-11-10T19:47:27Z</dcterms:modified>
</cp:coreProperties>
</file>